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59" r:id="rId8"/>
    <p:sldId id="266" r:id="rId9"/>
    <p:sldId id="260" r:id="rId10"/>
    <p:sldId id="262" r:id="rId11"/>
    <p:sldId id="263" r:id="rId12"/>
  </p:sldIdLst>
  <p:sldSz cx="9599613" cy="71993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pos="2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0"/>
    <a:srgbClr val="4D897D"/>
    <a:srgbClr val="76B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2682" y="1584"/>
      </p:cViewPr>
      <p:guideLst>
        <p:guide orient="horz" pos="272"/>
        <p:guide pos="2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8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4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7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9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2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2C76-0B39-44EA-ADDB-6619FF513DA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75A9-591B-45EF-B905-332214EF1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-1" b="30758"/>
          <a:stretch/>
        </p:blipFill>
        <p:spPr>
          <a:xfrm>
            <a:off x="-15148" y="3975251"/>
            <a:ext cx="9615819" cy="3214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0" b="22070"/>
          <a:stretch/>
        </p:blipFill>
        <p:spPr>
          <a:xfrm>
            <a:off x="2" y="-12526"/>
            <a:ext cx="9599612" cy="30927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" y="2631078"/>
            <a:ext cx="9599613" cy="201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2" y="2930559"/>
            <a:ext cx="3988288" cy="1335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20270" y="2982747"/>
            <a:ext cx="333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rgbClr val="4D897D"/>
                </a:solidFill>
                <a:latin typeface="Lato"/>
              </a:rPr>
              <a:t>Техническая</a:t>
            </a:r>
          </a:p>
          <a:p>
            <a:r>
              <a:rPr lang="ru-RU" sz="2400" cap="all" dirty="0">
                <a:solidFill>
                  <a:srgbClr val="4D897D"/>
                </a:solidFill>
                <a:latin typeface="Lato"/>
              </a:rPr>
              <a:t>эксплуатация </a:t>
            </a:r>
          </a:p>
          <a:p>
            <a:r>
              <a:rPr lang="ru-RU" sz="2400" cap="all" dirty="0">
                <a:solidFill>
                  <a:srgbClr val="4D897D"/>
                </a:solidFill>
                <a:latin typeface="Lato"/>
              </a:rPr>
              <a:t>объектов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101602" y="2982748"/>
            <a:ext cx="7044" cy="123117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694" r="457" b="7485"/>
          <a:stretch/>
        </p:blipFill>
        <p:spPr>
          <a:xfrm>
            <a:off x="-39970" y="-15813"/>
            <a:ext cx="9639583" cy="72167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39970" y="-15813"/>
            <a:ext cx="9636985" cy="7218280"/>
          </a:xfrm>
          <a:prstGeom prst="rect">
            <a:avLst/>
          </a:prstGeom>
          <a:gradFill>
            <a:gsLst>
              <a:gs pos="56000">
                <a:srgbClr val="FBFCFE">
                  <a:alpha val="75000"/>
                </a:srgbClr>
              </a:gs>
              <a:gs pos="27000">
                <a:schemeClr val="accent1">
                  <a:lumMod val="5000"/>
                  <a:lumOff val="95000"/>
                </a:schemeClr>
              </a:gs>
              <a:gs pos="90000">
                <a:schemeClr val="bg1">
                  <a:alpha val="7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Овал 13"/>
          <p:cNvSpPr/>
          <p:nvPr/>
        </p:nvSpPr>
        <p:spPr>
          <a:xfrm>
            <a:off x="6783798" y="549481"/>
            <a:ext cx="1725134" cy="1725134"/>
          </a:xfrm>
          <a:prstGeom prst="ellipse">
            <a:avLst/>
          </a:prstGeom>
          <a:solidFill>
            <a:srgbClr val="5A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5" y="876644"/>
            <a:ext cx="960976" cy="96097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783798" y="2797906"/>
            <a:ext cx="1725134" cy="1725134"/>
          </a:xfrm>
          <a:prstGeom prst="ellipse">
            <a:avLst/>
          </a:prstGeom>
          <a:solidFill>
            <a:srgbClr val="5A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вал 15"/>
          <p:cNvSpPr/>
          <p:nvPr/>
        </p:nvSpPr>
        <p:spPr>
          <a:xfrm>
            <a:off x="6783798" y="5008557"/>
            <a:ext cx="1725134" cy="1725134"/>
          </a:xfrm>
          <a:prstGeom prst="ellipse">
            <a:avLst/>
          </a:prstGeom>
          <a:solidFill>
            <a:srgbClr val="5A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6" y="5382843"/>
            <a:ext cx="986917" cy="9869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53" y="3170098"/>
            <a:ext cx="981461" cy="98146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74720" y="876644"/>
            <a:ext cx="317761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67" dirty="0" smtClean="0">
                <a:latin typeface="Lato"/>
              </a:rPr>
              <a:t/>
            </a:r>
            <a:br>
              <a:rPr lang="ru-RU" sz="1867" dirty="0" smtClean="0">
                <a:latin typeface="Lato"/>
              </a:rPr>
            </a:br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КВАЛИФИЦИРОВАННЫЙ</a:t>
            </a:r>
            <a:r>
              <a:rPr lang="ru-RU" sz="1867" dirty="0" smtClean="0">
                <a:solidFill>
                  <a:srgbClr val="4D897D"/>
                </a:solidFill>
                <a:latin typeface="Lato"/>
              </a:rPr>
              <a:t/>
            </a:r>
            <a:br>
              <a:rPr lang="ru-RU" sz="1867" dirty="0" smtClean="0">
                <a:solidFill>
                  <a:srgbClr val="4D897D"/>
                </a:solidFill>
                <a:latin typeface="Lato"/>
              </a:rPr>
            </a:br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ПЕРСОНАЛ</a:t>
            </a:r>
            <a:endParaRPr lang="ru-RU" sz="1867" dirty="0">
              <a:solidFill>
                <a:srgbClr val="4D897D"/>
              </a:solidFill>
              <a:latin typeface="Lat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2699" y="3084472"/>
            <a:ext cx="29692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67" dirty="0" smtClean="0">
                <a:latin typeface="Lato"/>
              </a:rPr>
              <a:t/>
            </a:r>
            <a:br>
              <a:rPr lang="ru-RU" sz="1867" dirty="0" smtClean="0">
                <a:latin typeface="Lato"/>
              </a:rPr>
            </a:br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БОЛЬШОЙ ОПЫТ</a:t>
            </a:r>
          </a:p>
          <a:p>
            <a:pPr algn="r"/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РАБОТЫ</a:t>
            </a:r>
            <a:endParaRPr lang="ru-RU" sz="1867" dirty="0">
              <a:solidFill>
                <a:srgbClr val="4D897D"/>
              </a:solidFill>
              <a:latin typeface="La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2063" y="5313449"/>
            <a:ext cx="29692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67" dirty="0" smtClean="0">
                <a:latin typeface="Lato"/>
              </a:rPr>
              <a:t/>
            </a:r>
            <a:br>
              <a:rPr lang="ru-RU" sz="1867" dirty="0" smtClean="0">
                <a:latin typeface="Lato"/>
              </a:rPr>
            </a:br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КАЧЕСТВЕННОЕ</a:t>
            </a:r>
          </a:p>
          <a:p>
            <a:pPr algn="r"/>
            <a:r>
              <a:rPr lang="ru-RU" sz="1867" b="1" dirty="0" smtClean="0">
                <a:solidFill>
                  <a:srgbClr val="4D897D"/>
                </a:solidFill>
                <a:latin typeface="Lato"/>
              </a:rPr>
              <a:t>ОБОРУДОВАНИЕ</a:t>
            </a:r>
            <a:endParaRPr lang="ru-RU" sz="1867" dirty="0">
              <a:solidFill>
                <a:srgbClr val="4D897D"/>
              </a:solidFill>
              <a:latin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898" y="-15813"/>
            <a:ext cx="2053797" cy="7215126"/>
          </a:xfrm>
          <a:prstGeom prst="rect">
            <a:avLst/>
          </a:prstGeom>
          <a:solidFill>
            <a:srgbClr val="4D89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93984" y="3463604"/>
            <a:ext cx="2160448" cy="2224082"/>
            <a:chOff x="540813" y="3541814"/>
            <a:chExt cx="2160448" cy="222408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40813" y="4165458"/>
              <a:ext cx="216044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cap="all" dirty="0" smtClean="0">
                  <a:solidFill>
                    <a:schemeClr val="bg1"/>
                  </a:solidFill>
                  <a:latin typeface="Lato"/>
                </a:rPr>
                <a:t>причины </a:t>
              </a:r>
              <a:endParaRPr lang="ru-RU" sz="2800" cap="all" dirty="0">
                <a:solidFill>
                  <a:schemeClr val="bg1"/>
                </a:solidFill>
                <a:latin typeface="Lato"/>
              </a:endParaRPr>
            </a:p>
            <a:p>
              <a:pPr algn="just"/>
              <a:r>
                <a:rPr lang="ru-RU" sz="3400" cap="all" dirty="0">
                  <a:solidFill>
                    <a:schemeClr val="bg1"/>
                  </a:solidFill>
                  <a:latin typeface="Lato"/>
                </a:rPr>
                <a:t>нашего </a:t>
              </a:r>
              <a:endParaRPr lang="ru-RU" sz="3400" cap="all" dirty="0" smtClean="0">
                <a:solidFill>
                  <a:schemeClr val="bg1"/>
                </a:solidFill>
                <a:latin typeface="Lato"/>
              </a:endParaRPr>
            </a:p>
            <a:p>
              <a:pPr algn="just"/>
              <a:r>
                <a:rPr lang="ru-RU" sz="3400" cap="all" dirty="0" smtClean="0">
                  <a:solidFill>
                    <a:schemeClr val="bg1"/>
                  </a:solidFill>
                  <a:latin typeface="Lato"/>
                </a:rPr>
                <a:t>успеха</a:t>
              </a:r>
              <a:endParaRPr lang="ru-RU" sz="3400" cap="all" dirty="0">
                <a:solidFill>
                  <a:schemeClr val="bg1"/>
                </a:solidFill>
                <a:latin typeface="Lato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41630" y="3541814"/>
              <a:ext cx="1732769" cy="13263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>
              <a:spAutoFit/>
            </a:bodyPr>
            <a:lstStyle/>
            <a:p>
              <a:pPr algn="just">
                <a:lnSpc>
                  <a:spcPts val="5000"/>
                </a:lnSpc>
              </a:pPr>
              <a:r>
                <a:rPr lang="ru-RU" sz="25800" b="1" cap="all" dirty="0">
                  <a:solidFill>
                    <a:schemeClr val="bg1"/>
                  </a:solidFill>
                  <a:latin typeface="Lato"/>
                </a:rPr>
                <a:t>3</a:t>
              </a:r>
              <a:r>
                <a:rPr lang="ru-RU" sz="2000" b="1" cap="all" dirty="0">
                  <a:solidFill>
                    <a:schemeClr val="bg1"/>
                  </a:solidFill>
                  <a:latin typeface="Lato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98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4282" t="7846" r="4533" b="21978"/>
          <a:stretch/>
        </p:blipFill>
        <p:spPr>
          <a:xfrm>
            <a:off x="1" y="-24063"/>
            <a:ext cx="9360568" cy="7218947"/>
          </a:xfrm>
          <a:prstGeom prst="rect">
            <a:avLst/>
          </a:prstGeom>
        </p:spPr>
      </p:pic>
      <p:sp>
        <p:nvSpPr>
          <p:cNvPr id="12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3737" y="1281553"/>
            <a:ext cx="3746295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5A5A50"/>
                </a:solidFill>
                <a:latin typeface="Lato"/>
              </a:rPr>
              <a:t/>
            </a:r>
            <a:br>
              <a:rPr lang="ru-RU" sz="1867" b="1" dirty="0">
                <a:solidFill>
                  <a:srgbClr val="5A5A50"/>
                </a:solidFill>
                <a:latin typeface="Lato"/>
              </a:rPr>
            </a:br>
            <a:r>
              <a:rPr lang="ru-RU" sz="1867" b="1" dirty="0">
                <a:solidFill>
                  <a:srgbClr val="5A5A50"/>
                </a:solidFill>
                <a:latin typeface="Lato"/>
              </a:rPr>
              <a:t>г. Москва, </a:t>
            </a:r>
          </a:p>
          <a:p>
            <a:r>
              <a:rPr lang="ru-RU" sz="1867" b="1" dirty="0" smtClean="0">
                <a:solidFill>
                  <a:srgbClr val="5A5A50"/>
                </a:solidFill>
                <a:latin typeface="Lato"/>
              </a:rPr>
              <a:t>ул</a:t>
            </a:r>
            <a:r>
              <a:rPr lang="ru-RU" sz="1867" b="1" dirty="0">
                <a:solidFill>
                  <a:srgbClr val="5A5A50"/>
                </a:solidFill>
                <a:latin typeface="Lato"/>
              </a:rPr>
              <a:t>. Большая Тульская, д. 11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3737" y="2266884"/>
            <a:ext cx="29692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67" b="1" dirty="0">
              <a:solidFill>
                <a:srgbClr val="5A5A50"/>
              </a:solidFill>
              <a:latin typeface="Lato"/>
            </a:endParaRPr>
          </a:p>
          <a:p>
            <a:r>
              <a:rPr lang="ru-RU" sz="1867" b="1" dirty="0">
                <a:solidFill>
                  <a:srgbClr val="5A5A50"/>
                </a:solidFill>
                <a:latin typeface="Lato"/>
              </a:rPr>
              <a:t>Тел.:</a:t>
            </a:r>
            <a:br>
              <a:rPr lang="ru-RU" sz="1867" b="1" dirty="0">
                <a:solidFill>
                  <a:srgbClr val="5A5A50"/>
                </a:solidFill>
                <a:latin typeface="Lato"/>
              </a:rPr>
            </a:br>
            <a:r>
              <a:rPr lang="ru-RU" sz="1867" b="1" dirty="0">
                <a:solidFill>
                  <a:srgbClr val="5A5A50"/>
                </a:solidFill>
                <a:latin typeface="Lato"/>
              </a:rPr>
              <a:t>+7 (</a:t>
            </a:r>
            <a:r>
              <a:rPr lang="ru-RU" sz="1867" b="1" dirty="0" smtClean="0">
                <a:solidFill>
                  <a:srgbClr val="5A5A50"/>
                </a:solidFill>
                <a:latin typeface="Lato"/>
              </a:rPr>
              <a:t>495) 135-18-84</a:t>
            </a:r>
            <a:endParaRPr lang="ru-RU" sz="1867" b="1" dirty="0">
              <a:solidFill>
                <a:srgbClr val="5A5A50"/>
              </a:solidFill>
              <a:latin typeface="La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3737" y="3242233"/>
            <a:ext cx="29692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5A5A50"/>
                </a:solidFill>
                <a:latin typeface="Lato"/>
              </a:rPr>
              <a:t/>
            </a:r>
            <a:br>
              <a:rPr lang="ru-RU" sz="1867" b="1" dirty="0">
                <a:solidFill>
                  <a:srgbClr val="5A5A50"/>
                </a:solidFill>
                <a:latin typeface="Lato"/>
              </a:rPr>
            </a:br>
            <a:r>
              <a:rPr lang="en-US" sz="1867" b="1" dirty="0">
                <a:solidFill>
                  <a:srgbClr val="5A5A50"/>
                </a:solidFill>
                <a:latin typeface="Lato"/>
              </a:rPr>
              <a:t>E-mail: </a:t>
            </a:r>
            <a:r>
              <a:rPr lang="en-US" sz="1867" b="1" dirty="0" err="1">
                <a:solidFill>
                  <a:srgbClr val="5A5A50"/>
                </a:solidFill>
                <a:latin typeface="Lato"/>
              </a:rPr>
              <a:t>info@artstroy.tech</a:t>
            </a:r>
            <a:endParaRPr lang="ru-RU" sz="1867" b="1" dirty="0">
              <a:solidFill>
                <a:srgbClr val="5A5A50"/>
              </a:solidFill>
              <a:latin typeface="Lato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1728" y="576195"/>
            <a:ext cx="479663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>
                <a:solidFill>
                  <a:srgbClr val="4D897D"/>
                </a:solidFill>
                <a:latin typeface="Lato"/>
              </a:rPr>
              <a:t>КОНТАКТЫ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53737" y="4312306"/>
            <a:ext cx="2969276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rgbClr val="5A5A50"/>
                </a:solidFill>
                <a:latin typeface="Lato"/>
              </a:rPr>
              <a:t/>
            </a:r>
            <a:br>
              <a:rPr lang="ru-RU" sz="1867" b="1" dirty="0">
                <a:solidFill>
                  <a:srgbClr val="5A5A50"/>
                </a:solidFill>
                <a:latin typeface="Lato"/>
              </a:rPr>
            </a:br>
            <a:r>
              <a:rPr lang="ru-RU" sz="1867" b="1" dirty="0">
                <a:solidFill>
                  <a:srgbClr val="5A5A50"/>
                </a:solidFill>
                <a:latin typeface="Lato"/>
              </a:rPr>
              <a:t>Сайт</a:t>
            </a:r>
            <a:r>
              <a:rPr lang="en-US" sz="1867" b="1" dirty="0" smtClean="0">
                <a:solidFill>
                  <a:srgbClr val="5A5A50"/>
                </a:solidFill>
                <a:latin typeface="Lato"/>
              </a:rPr>
              <a:t>:</a:t>
            </a:r>
            <a:endParaRPr lang="ru-RU" sz="1867" b="1" dirty="0" smtClean="0">
              <a:solidFill>
                <a:srgbClr val="5A5A50"/>
              </a:solidFill>
              <a:latin typeface="Lato"/>
            </a:endParaRPr>
          </a:p>
          <a:p>
            <a:r>
              <a:rPr lang="en-US" sz="1867" b="1" dirty="0" smtClean="0">
                <a:solidFill>
                  <a:srgbClr val="5A5A50"/>
                </a:solidFill>
                <a:latin typeface="Lato"/>
              </a:rPr>
              <a:t>www.artstroy.tech</a:t>
            </a:r>
            <a:endParaRPr lang="ru-RU" sz="1867" b="1" dirty="0">
              <a:solidFill>
                <a:srgbClr val="5A5A50"/>
              </a:solidFill>
              <a:latin typeface="Lato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591772" y="1325107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640643" y="5709257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4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0" t="-205" r="4059" b="527"/>
          <a:stretch/>
        </p:blipFill>
        <p:spPr>
          <a:xfrm>
            <a:off x="-11845" y="-12526"/>
            <a:ext cx="9611458" cy="7227518"/>
          </a:xfrm>
          <a:prstGeom prst="rect">
            <a:avLst/>
          </a:prstGeom>
        </p:spPr>
      </p:pic>
      <p:sp>
        <p:nvSpPr>
          <p:cNvPr id="14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20603" y="3708969"/>
            <a:ext cx="3056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A5A50"/>
                </a:solidFill>
                <a:latin typeface="Lato"/>
              </a:rPr>
              <a:t>Компания </a:t>
            </a:r>
            <a:r>
              <a:rPr lang="ru-RU" sz="1400" dirty="0" err="1">
                <a:solidFill>
                  <a:srgbClr val="5A5A50"/>
                </a:solidFill>
                <a:latin typeface="Lato"/>
              </a:rPr>
              <a:t>АртСтрой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 занимается комплексным техническим обслуживанием, эксплуатацией зданий и отдельных помещений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.</a:t>
            </a:r>
          </a:p>
          <a:p>
            <a:pPr algn="ctr"/>
            <a:endParaRPr lang="ru-RU" sz="1400" dirty="0">
              <a:solidFill>
                <a:srgbClr val="5A5A50"/>
              </a:solidFill>
              <a:latin typeface="Lato"/>
            </a:endParaRPr>
          </a:p>
          <a:p>
            <a:pPr algn="ctr"/>
            <a:r>
              <a:rPr lang="ru-RU" sz="1400" dirty="0" smtClean="0">
                <a:solidFill>
                  <a:srgbClr val="5A5A50"/>
                </a:solidFill>
                <a:latin typeface="Lato"/>
              </a:rPr>
              <a:t>Мы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постоянно развиваемся и совершенствуем уровень оказываемых нами услуг.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7958" y="1869910"/>
            <a:ext cx="3741640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D897D"/>
                </a:solidFill>
                <a:latin typeface="Lato"/>
              </a:rPr>
              <a:t>С НАМИ </a:t>
            </a:r>
          </a:p>
          <a:p>
            <a:pPr algn="ctr"/>
            <a:r>
              <a:rPr lang="ru-RU" sz="4000" b="1" dirty="0" smtClean="0">
                <a:solidFill>
                  <a:srgbClr val="4D897D"/>
                </a:solidFill>
                <a:latin typeface="Lato"/>
              </a:rPr>
              <a:t>УДОБНЕЕ!</a:t>
            </a:r>
            <a:endParaRPr lang="ru-RU" sz="4000" b="1" dirty="0">
              <a:solidFill>
                <a:srgbClr val="4D897D"/>
              </a:solidFill>
              <a:latin typeface="Lato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586445" y="3518104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586445" y="5676001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1"/>
          <a:stretch/>
        </p:blipFill>
        <p:spPr>
          <a:xfrm>
            <a:off x="0" y="3153"/>
            <a:ext cx="9599613" cy="7211839"/>
          </a:xfrm>
          <a:prstGeom prst="rect">
            <a:avLst/>
          </a:prstGeom>
        </p:spPr>
      </p:pic>
      <p:sp>
        <p:nvSpPr>
          <p:cNvPr id="17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8241" y="3533778"/>
            <a:ext cx="37352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A5A50"/>
                </a:solidFill>
                <a:latin typeface="Lato"/>
              </a:rPr>
              <a:t>Для каждого 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Заказчика на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складах имеется запас наиболее часто используемых позиций, что обеспечивает максимальную оперативность доставки и замены вышедшего из строя оборудования на объекте.</a:t>
            </a:r>
          </a:p>
          <a:p>
            <a:pPr algn="ctr"/>
            <a:r>
              <a:rPr lang="ru-RU" sz="1400" dirty="0">
                <a:solidFill>
                  <a:srgbClr val="5A5A50"/>
                </a:solidFill>
                <a:latin typeface="Lato"/>
              </a:rPr>
              <a:t>Редкие и специфические позиции наш отдел снабжения найдет, закупит и доставит в кротчайшие сроки с момента согласования закупки с клиентом.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663528" y="3362631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55041" y="1765033"/>
            <a:ext cx="3741640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D897D"/>
                </a:solidFill>
                <a:latin typeface="Lato"/>
              </a:rPr>
              <a:t>НАЙДЕТСЯ</a:t>
            </a:r>
          </a:p>
          <a:p>
            <a:pPr algn="ctr"/>
            <a:r>
              <a:rPr lang="ru-RU" sz="4000" b="1" dirty="0" smtClean="0">
                <a:solidFill>
                  <a:srgbClr val="4D897D"/>
                </a:solidFill>
                <a:latin typeface="Lato"/>
              </a:rPr>
              <a:t>ВСЁ!</a:t>
            </a:r>
            <a:endParaRPr lang="ru-RU" sz="4000" b="1" dirty="0">
              <a:solidFill>
                <a:srgbClr val="4D897D"/>
              </a:solidFill>
              <a:latin typeface="Lato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663528" y="592457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8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45" b="44"/>
          <a:stretch/>
        </p:blipFill>
        <p:spPr>
          <a:xfrm>
            <a:off x="-25942" y="0"/>
            <a:ext cx="9625555" cy="7202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9970" y="1"/>
            <a:ext cx="9636985" cy="7202466"/>
          </a:xfrm>
          <a:prstGeom prst="rect">
            <a:avLst/>
          </a:prstGeom>
          <a:gradFill>
            <a:gsLst>
              <a:gs pos="55000">
                <a:srgbClr val="FBFCFE"/>
              </a:gs>
              <a:gs pos="0">
                <a:schemeClr val="accent1">
                  <a:lumMod val="5000"/>
                  <a:lumOff val="95000"/>
                  <a:alpha val="75000"/>
                </a:schemeClr>
              </a:gs>
              <a:gs pos="97000">
                <a:schemeClr val="bg1">
                  <a:alpha val="7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4" name="Группа 13"/>
          <p:cNvGrpSpPr/>
          <p:nvPr/>
        </p:nvGrpSpPr>
        <p:grpSpPr>
          <a:xfrm>
            <a:off x="-25942" y="1093159"/>
            <a:ext cx="4659971" cy="1741118"/>
            <a:chOff x="-25942" y="1333189"/>
            <a:chExt cx="4659971" cy="1741118"/>
          </a:xfrm>
        </p:grpSpPr>
        <p:sp>
          <p:nvSpPr>
            <p:cNvPr id="3" name="Стрелка вправо 2"/>
            <p:cNvSpPr/>
            <p:nvPr/>
          </p:nvSpPr>
          <p:spPr>
            <a:xfrm rot="2729817">
              <a:off x="3105854" y="1546131"/>
              <a:ext cx="1741118" cy="1315233"/>
            </a:xfrm>
            <a:custGeom>
              <a:avLst/>
              <a:gdLst>
                <a:gd name="connsiteX0" fmla="*/ 0 w 1741118"/>
                <a:gd name="connsiteY0" fmla="*/ 328808 h 1315233"/>
                <a:gd name="connsiteX1" fmla="*/ 1083502 w 1741118"/>
                <a:gd name="connsiteY1" fmla="*/ 328808 h 1315233"/>
                <a:gd name="connsiteX2" fmla="*/ 1083502 w 1741118"/>
                <a:gd name="connsiteY2" fmla="*/ 0 h 1315233"/>
                <a:gd name="connsiteX3" fmla="*/ 1741118 w 1741118"/>
                <a:gd name="connsiteY3" fmla="*/ 657617 h 1315233"/>
                <a:gd name="connsiteX4" fmla="*/ 1083502 w 1741118"/>
                <a:gd name="connsiteY4" fmla="*/ 1315233 h 1315233"/>
                <a:gd name="connsiteX5" fmla="*/ 1083502 w 1741118"/>
                <a:gd name="connsiteY5" fmla="*/ 986425 h 1315233"/>
                <a:gd name="connsiteX6" fmla="*/ 0 w 1741118"/>
                <a:gd name="connsiteY6" fmla="*/ 986425 h 1315233"/>
                <a:gd name="connsiteX7" fmla="*/ 0 w 1741118"/>
                <a:gd name="connsiteY7" fmla="*/ 328808 h 1315233"/>
                <a:gd name="connsiteX0" fmla="*/ 178223 w 1741118"/>
                <a:gd name="connsiteY0" fmla="*/ 375757 h 1315233"/>
                <a:gd name="connsiteX1" fmla="*/ 1083502 w 1741118"/>
                <a:gd name="connsiteY1" fmla="*/ 328808 h 1315233"/>
                <a:gd name="connsiteX2" fmla="*/ 1083502 w 1741118"/>
                <a:gd name="connsiteY2" fmla="*/ 0 h 1315233"/>
                <a:gd name="connsiteX3" fmla="*/ 1741118 w 1741118"/>
                <a:gd name="connsiteY3" fmla="*/ 657617 h 1315233"/>
                <a:gd name="connsiteX4" fmla="*/ 1083502 w 1741118"/>
                <a:gd name="connsiteY4" fmla="*/ 1315233 h 1315233"/>
                <a:gd name="connsiteX5" fmla="*/ 1083502 w 1741118"/>
                <a:gd name="connsiteY5" fmla="*/ 986425 h 1315233"/>
                <a:gd name="connsiteX6" fmla="*/ 0 w 1741118"/>
                <a:gd name="connsiteY6" fmla="*/ 986425 h 1315233"/>
                <a:gd name="connsiteX7" fmla="*/ 178223 w 1741118"/>
                <a:gd name="connsiteY7" fmla="*/ 375757 h 131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18" h="1315233">
                  <a:moveTo>
                    <a:pt x="178223" y="375757"/>
                  </a:moveTo>
                  <a:lnTo>
                    <a:pt x="1083502" y="328808"/>
                  </a:lnTo>
                  <a:lnTo>
                    <a:pt x="1083502" y="0"/>
                  </a:lnTo>
                  <a:lnTo>
                    <a:pt x="1741118" y="657617"/>
                  </a:lnTo>
                  <a:lnTo>
                    <a:pt x="1083502" y="1315233"/>
                  </a:lnTo>
                  <a:lnTo>
                    <a:pt x="1083502" y="986425"/>
                  </a:lnTo>
                  <a:lnTo>
                    <a:pt x="0" y="986425"/>
                  </a:lnTo>
                  <a:lnTo>
                    <a:pt x="178223" y="375757"/>
                  </a:lnTo>
                  <a:close/>
                </a:path>
              </a:pathLst>
            </a:custGeom>
            <a:solidFill>
              <a:srgbClr val="5A5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-25942" y="1372371"/>
              <a:ext cx="4397526" cy="751562"/>
            </a:xfrm>
            <a:custGeom>
              <a:avLst/>
              <a:gdLst>
                <a:gd name="connsiteX0" fmla="*/ 0 w 4397526"/>
                <a:gd name="connsiteY0" fmla="*/ 0 h 751562"/>
                <a:gd name="connsiteX1" fmla="*/ 439752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  <a:gd name="connsiteX0" fmla="*/ 0 w 4397526"/>
                <a:gd name="connsiteY0" fmla="*/ 0 h 751562"/>
                <a:gd name="connsiteX1" fmla="*/ 373364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526" h="751562">
                  <a:moveTo>
                    <a:pt x="0" y="0"/>
                  </a:moveTo>
                  <a:lnTo>
                    <a:pt x="3733646" y="0"/>
                  </a:lnTo>
                  <a:lnTo>
                    <a:pt x="4397526" y="751562"/>
                  </a:lnTo>
                  <a:lnTo>
                    <a:pt x="0" y="75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8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61137" y="1085424"/>
            <a:ext cx="4666206" cy="1741118"/>
            <a:chOff x="4961137" y="1325454"/>
            <a:chExt cx="4666206" cy="1741118"/>
          </a:xfrm>
        </p:grpSpPr>
        <p:sp>
          <p:nvSpPr>
            <p:cNvPr id="12" name="Стрелка вправо 11"/>
            <p:cNvSpPr/>
            <p:nvPr/>
          </p:nvSpPr>
          <p:spPr>
            <a:xfrm rot="18870183" flipH="1">
              <a:off x="4747876" y="1538715"/>
              <a:ext cx="1741118" cy="1314596"/>
            </a:xfrm>
            <a:custGeom>
              <a:avLst/>
              <a:gdLst>
                <a:gd name="connsiteX0" fmla="*/ 0 w 1741118"/>
                <a:gd name="connsiteY0" fmla="*/ 328649 h 1314596"/>
                <a:gd name="connsiteX1" fmla="*/ 1083820 w 1741118"/>
                <a:gd name="connsiteY1" fmla="*/ 328649 h 1314596"/>
                <a:gd name="connsiteX2" fmla="*/ 1083820 w 1741118"/>
                <a:gd name="connsiteY2" fmla="*/ 0 h 1314596"/>
                <a:gd name="connsiteX3" fmla="*/ 1741118 w 1741118"/>
                <a:gd name="connsiteY3" fmla="*/ 657298 h 1314596"/>
                <a:gd name="connsiteX4" fmla="*/ 1083820 w 1741118"/>
                <a:gd name="connsiteY4" fmla="*/ 1314596 h 1314596"/>
                <a:gd name="connsiteX5" fmla="*/ 1083820 w 1741118"/>
                <a:gd name="connsiteY5" fmla="*/ 985947 h 1314596"/>
                <a:gd name="connsiteX6" fmla="*/ 0 w 1741118"/>
                <a:gd name="connsiteY6" fmla="*/ 985947 h 1314596"/>
                <a:gd name="connsiteX7" fmla="*/ 0 w 1741118"/>
                <a:gd name="connsiteY7" fmla="*/ 328649 h 1314596"/>
                <a:gd name="connsiteX0" fmla="*/ 114128 w 1741118"/>
                <a:gd name="connsiteY0" fmla="*/ 440814 h 1314596"/>
                <a:gd name="connsiteX1" fmla="*/ 1083820 w 1741118"/>
                <a:gd name="connsiteY1" fmla="*/ 328649 h 1314596"/>
                <a:gd name="connsiteX2" fmla="*/ 1083820 w 1741118"/>
                <a:gd name="connsiteY2" fmla="*/ 0 h 1314596"/>
                <a:gd name="connsiteX3" fmla="*/ 1741118 w 1741118"/>
                <a:gd name="connsiteY3" fmla="*/ 657298 h 1314596"/>
                <a:gd name="connsiteX4" fmla="*/ 1083820 w 1741118"/>
                <a:gd name="connsiteY4" fmla="*/ 1314596 h 1314596"/>
                <a:gd name="connsiteX5" fmla="*/ 1083820 w 1741118"/>
                <a:gd name="connsiteY5" fmla="*/ 985947 h 1314596"/>
                <a:gd name="connsiteX6" fmla="*/ 0 w 1741118"/>
                <a:gd name="connsiteY6" fmla="*/ 985947 h 1314596"/>
                <a:gd name="connsiteX7" fmla="*/ 114128 w 1741118"/>
                <a:gd name="connsiteY7" fmla="*/ 440814 h 131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18" h="1314596">
                  <a:moveTo>
                    <a:pt x="114128" y="440814"/>
                  </a:moveTo>
                  <a:lnTo>
                    <a:pt x="1083820" y="328649"/>
                  </a:lnTo>
                  <a:lnTo>
                    <a:pt x="1083820" y="0"/>
                  </a:lnTo>
                  <a:lnTo>
                    <a:pt x="1741118" y="657298"/>
                  </a:lnTo>
                  <a:lnTo>
                    <a:pt x="1083820" y="1314596"/>
                  </a:lnTo>
                  <a:lnTo>
                    <a:pt x="1083820" y="985947"/>
                  </a:lnTo>
                  <a:lnTo>
                    <a:pt x="0" y="985947"/>
                  </a:lnTo>
                  <a:lnTo>
                    <a:pt x="114128" y="440814"/>
                  </a:lnTo>
                  <a:close/>
                </a:path>
              </a:pathLst>
            </a:custGeom>
            <a:solidFill>
              <a:srgbClr val="5A5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"/>
            <p:cNvSpPr/>
            <p:nvPr/>
          </p:nvSpPr>
          <p:spPr>
            <a:xfrm flipH="1">
              <a:off x="5231945" y="1365337"/>
              <a:ext cx="4395398" cy="751562"/>
            </a:xfrm>
            <a:custGeom>
              <a:avLst/>
              <a:gdLst>
                <a:gd name="connsiteX0" fmla="*/ 0 w 4397526"/>
                <a:gd name="connsiteY0" fmla="*/ 0 h 751562"/>
                <a:gd name="connsiteX1" fmla="*/ 439752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  <a:gd name="connsiteX0" fmla="*/ 0 w 4397526"/>
                <a:gd name="connsiteY0" fmla="*/ 0 h 751562"/>
                <a:gd name="connsiteX1" fmla="*/ 373364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526" h="751562">
                  <a:moveTo>
                    <a:pt x="0" y="0"/>
                  </a:moveTo>
                  <a:lnTo>
                    <a:pt x="3733646" y="0"/>
                  </a:lnTo>
                  <a:lnTo>
                    <a:pt x="4397526" y="751562"/>
                  </a:lnTo>
                  <a:lnTo>
                    <a:pt x="0" y="75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8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800000">
            <a:off x="-39970" y="4689205"/>
            <a:ext cx="4666206" cy="1741118"/>
            <a:chOff x="4961137" y="1325454"/>
            <a:chExt cx="4666206" cy="1741118"/>
          </a:xfrm>
        </p:grpSpPr>
        <p:sp>
          <p:nvSpPr>
            <p:cNvPr id="17" name="Стрелка вправо 16"/>
            <p:cNvSpPr/>
            <p:nvPr/>
          </p:nvSpPr>
          <p:spPr>
            <a:xfrm rot="18870183" flipH="1">
              <a:off x="4747876" y="1538715"/>
              <a:ext cx="1741118" cy="1314596"/>
            </a:xfrm>
            <a:custGeom>
              <a:avLst/>
              <a:gdLst>
                <a:gd name="connsiteX0" fmla="*/ 0 w 1741118"/>
                <a:gd name="connsiteY0" fmla="*/ 328649 h 1314596"/>
                <a:gd name="connsiteX1" fmla="*/ 1083820 w 1741118"/>
                <a:gd name="connsiteY1" fmla="*/ 328649 h 1314596"/>
                <a:gd name="connsiteX2" fmla="*/ 1083820 w 1741118"/>
                <a:gd name="connsiteY2" fmla="*/ 0 h 1314596"/>
                <a:gd name="connsiteX3" fmla="*/ 1741118 w 1741118"/>
                <a:gd name="connsiteY3" fmla="*/ 657298 h 1314596"/>
                <a:gd name="connsiteX4" fmla="*/ 1083820 w 1741118"/>
                <a:gd name="connsiteY4" fmla="*/ 1314596 h 1314596"/>
                <a:gd name="connsiteX5" fmla="*/ 1083820 w 1741118"/>
                <a:gd name="connsiteY5" fmla="*/ 985947 h 1314596"/>
                <a:gd name="connsiteX6" fmla="*/ 0 w 1741118"/>
                <a:gd name="connsiteY6" fmla="*/ 985947 h 1314596"/>
                <a:gd name="connsiteX7" fmla="*/ 0 w 1741118"/>
                <a:gd name="connsiteY7" fmla="*/ 328649 h 1314596"/>
                <a:gd name="connsiteX0" fmla="*/ 98104 w 1741118"/>
                <a:gd name="connsiteY0" fmla="*/ 457118 h 1314596"/>
                <a:gd name="connsiteX1" fmla="*/ 1083820 w 1741118"/>
                <a:gd name="connsiteY1" fmla="*/ 328649 h 1314596"/>
                <a:gd name="connsiteX2" fmla="*/ 1083820 w 1741118"/>
                <a:gd name="connsiteY2" fmla="*/ 0 h 1314596"/>
                <a:gd name="connsiteX3" fmla="*/ 1741118 w 1741118"/>
                <a:gd name="connsiteY3" fmla="*/ 657298 h 1314596"/>
                <a:gd name="connsiteX4" fmla="*/ 1083820 w 1741118"/>
                <a:gd name="connsiteY4" fmla="*/ 1314596 h 1314596"/>
                <a:gd name="connsiteX5" fmla="*/ 1083820 w 1741118"/>
                <a:gd name="connsiteY5" fmla="*/ 985947 h 1314596"/>
                <a:gd name="connsiteX6" fmla="*/ 0 w 1741118"/>
                <a:gd name="connsiteY6" fmla="*/ 985947 h 1314596"/>
                <a:gd name="connsiteX7" fmla="*/ 98104 w 1741118"/>
                <a:gd name="connsiteY7" fmla="*/ 457118 h 131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18" h="1314596">
                  <a:moveTo>
                    <a:pt x="98104" y="457118"/>
                  </a:moveTo>
                  <a:lnTo>
                    <a:pt x="1083820" y="328649"/>
                  </a:lnTo>
                  <a:lnTo>
                    <a:pt x="1083820" y="0"/>
                  </a:lnTo>
                  <a:lnTo>
                    <a:pt x="1741118" y="657298"/>
                  </a:lnTo>
                  <a:lnTo>
                    <a:pt x="1083820" y="1314596"/>
                  </a:lnTo>
                  <a:lnTo>
                    <a:pt x="1083820" y="985947"/>
                  </a:lnTo>
                  <a:lnTo>
                    <a:pt x="0" y="985947"/>
                  </a:lnTo>
                  <a:lnTo>
                    <a:pt x="98104" y="457118"/>
                  </a:lnTo>
                  <a:close/>
                </a:path>
              </a:pathLst>
            </a:custGeom>
            <a:solidFill>
              <a:srgbClr val="5A5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"/>
            <p:cNvSpPr/>
            <p:nvPr/>
          </p:nvSpPr>
          <p:spPr>
            <a:xfrm flipH="1">
              <a:off x="5231945" y="1365337"/>
              <a:ext cx="4395398" cy="751562"/>
            </a:xfrm>
            <a:custGeom>
              <a:avLst/>
              <a:gdLst>
                <a:gd name="connsiteX0" fmla="*/ 0 w 4397526"/>
                <a:gd name="connsiteY0" fmla="*/ 0 h 751562"/>
                <a:gd name="connsiteX1" fmla="*/ 439752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  <a:gd name="connsiteX0" fmla="*/ 0 w 4397526"/>
                <a:gd name="connsiteY0" fmla="*/ 0 h 751562"/>
                <a:gd name="connsiteX1" fmla="*/ 373364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526" h="751562">
                  <a:moveTo>
                    <a:pt x="0" y="0"/>
                  </a:moveTo>
                  <a:lnTo>
                    <a:pt x="3733646" y="0"/>
                  </a:lnTo>
                  <a:lnTo>
                    <a:pt x="4397526" y="751562"/>
                  </a:lnTo>
                  <a:lnTo>
                    <a:pt x="0" y="75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8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10800000" flipH="1">
            <a:off x="4928235" y="4693244"/>
            <a:ext cx="4669388" cy="1741118"/>
            <a:chOff x="4961137" y="1325454"/>
            <a:chExt cx="4666206" cy="1741118"/>
          </a:xfrm>
        </p:grpSpPr>
        <p:sp>
          <p:nvSpPr>
            <p:cNvPr id="20" name="Стрелка вправо 19"/>
            <p:cNvSpPr/>
            <p:nvPr/>
          </p:nvSpPr>
          <p:spPr>
            <a:xfrm rot="18870183" flipH="1">
              <a:off x="4747876" y="1538715"/>
              <a:ext cx="1741118" cy="1314596"/>
            </a:xfrm>
            <a:custGeom>
              <a:avLst/>
              <a:gdLst>
                <a:gd name="connsiteX0" fmla="*/ 0 w 1741118"/>
                <a:gd name="connsiteY0" fmla="*/ 328873 h 1315492"/>
                <a:gd name="connsiteX1" fmla="*/ 1083372 w 1741118"/>
                <a:gd name="connsiteY1" fmla="*/ 328873 h 1315492"/>
                <a:gd name="connsiteX2" fmla="*/ 1083372 w 1741118"/>
                <a:gd name="connsiteY2" fmla="*/ 0 h 1315492"/>
                <a:gd name="connsiteX3" fmla="*/ 1741118 w 1741118"/>
                <a:gd name="connsiteY3" fmla="*/ 657746 h 1315492"/>
                <a:gd name="connsiteX4" fmla="*/ 1083372 w 1741118"/>
                <a:gd name="connsiteY4" fmla="*/ 1315492 h 1315492"/>
                <a:gd name="connsiteX5" fmla="*/ 1083372 w 1741118"/>
                <a:gd name="connsiteY5" fmla="*/ 986619 h 1315492"/>
                <a:gd name="connsiteX6" fmla="*/ 0 w 1741118"/>
                <a:gd name="connsiteY6" fmla="*/ 986619 h 1315492"/>
                <a:gd name="connsiteX7" fmla="*/ 0 w 1741118"/>
                <a:gd name="connsiteY7" fmla="*/ 328873 h 1315492"/>
                <a:gd name="connsiteX0" fmla="*/ 154328 w 1741118"/>
                <a:gd name="connsiteY0" fmla="*/ 416442 h 1315492"/>
                <a:gd name="connsiteX1" fmla="*/ 1083372 w 1741118"/>
                <a:gd name="connsiteY1" fmla="*/ 328873 h 1315492"/>
                <a:gd name="connsiteX2" fmla="*/ 1083372 w 1741118"/>
                <a:gd name="connsiteY2" fmla="*/ 0 h 1315492"/>
                <a:gd name="connsiteX3" fmla="*/ 1741118 w 1741118"/>
                <a:gd name="connsiteY3" fmla="*/ 657746 h 1315492"/>
                <a:gd name="connsiteX4" fmla="*/ 1083372 w 1741118"/>
                <a:gd name="connsiteY4" fmla="*/ 1315492 h 1315492"/>
                <a:gd name="connsiteX5" fmla="*/ 1083372 w 1741118"/>
                <a:gd name="connsiteY5" fmla="*/ 986619 h 1315492"/>
                <a:gd name="connsiteX6" fmla="*/ 0 w 1741118"/>
                <a:gd name="connsiteY6" fmla="*/ 986619 h 1315492"/>
                <a:gd name="connsiteX7" fmla="*/ 154328 w 1741118"/>
                <a:gd name="connsiteY7" fmla="*/ 416442 h 131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18" h="1315492">
                  <a:moveTo>
                    <a:pt x="154328" y="416442"/>
                  </a:moveTo>
                  <a:lnTo>
                    <a:pt x="1083372" y="328873"/>
                  </a:lnTo>
                  <a:lnTo>
                    <a:pt x="1083372" y="0"/>
                  </a:lnTo>
                  <a:lnTo>
                    <a:pt x="1741118" y="657746"/>
                  </a:lnTo>
                  <a:lnTo>
                    <a:pt x="1083372" y="1315492"/>
                  </a:lnTo>
                  <a:lnTo>
                    <a:pt x="1083372" y="986619"/>
                  </a:lnTo>
                  <a:lnTo>
                    <a:pt x="0" y="986619"/>
                  </a:lnTo>
                  <a:lnTo>
                    <a:pt x="154328" y="416442"/>
                  </a:lnTo>
                  <a:close/>
                </a:path>
              </a:pathLst>
            </a:custGeom>
            <a:solidFill>
              <a:srgbClr val="5A5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1"/>
            <p:cNvSpPr/>
            <p:nvPr/>
          </p:nvSpPr>
          <p:spPr>
            <a:xfrm flipH="1">
              <a:off x="5231945" y="1365337"/>
              <a:ext cx="4395398" cy="751562"/>
            </a:xfrm>
            <a:custGeom>
              <a:avLst/>
              <a:gdLst>
                <a:gd name="connsiteX0" fmla="*/ 0 w 4397526"/>
                <a:gd name="connsiteY0" fmla="*/ 0 h 751562"/>
                <a:gd name="connsiteX1" fmla="*/ 439752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  <a:gd name="connsiteX0" fmla="*/ 0 w 4397526"/>
                <a:gd name="connsiteY0" fmla="*/ 0 h 751562"/>
                <a:gd name="connsiteX1" fmla="*/ 3733646 w 4397526"/>
                <a:gd name="connsiteY1" fmla="*/ 0 h 751562"/>
                <a:gd name="connsiteX2" fmla="*/ 4397526 w 4397526"/>
                <a:gd name="connsiteY2" fmla="*/ 751562 h 751562"/>
                <a:gd name="connsiteX3" fmla="*/ 0 w 4397526"/>
                <a:gd name="connsiteY3" fmla="*/ 751562 h 751562"/>
                <a:gd name="connsiteX4" fmla="*/ 0 w 4397526"/>
                <a:gd name="connsiteY4" fmla="*/ 0 h 7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526" h="751562">
                  <a:moveTo>
                    <a:pt x="0" y="0"/>
                  </a:moveTo>
                  <a:lnTo>
                    <a:pt x="3733646" y="0"/>
                  </a:lnTo>
                  <a:lnTo>
                    <a:pt x="4397526" y="751562"/>
                  </a:lnTo>
                  <a:lnTo>
                    <a:pt x="0" y="75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8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3055" y="1317386"/>
            <a:ext cx="329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Lato"/>
              </a:rPr>
              <a:t>ОПЕРАТИВНАЯ ДОСТАВКА</a:t>
            </a:r>
          </a:p>
          <a:p>
            <a:endParaRPr lang="ru-RU" b="1" cap="all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43" y="3291167"/>
            <a:ext cx="2377564" cy="7961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863408" y="1354612"/>
            <a:ext cx="377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Lato"/>
              </a:rPr>
              <a:t>УНИКАЛЬНЫЙ АССОРТИМЕНТ</a:t>
            </a:r>
            <a:endParaRPr lang="ru-RU" b="1" cap="all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3055" y="5836444"/>
            <a:ext cx="390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Lato"/>
              </a:rPr>
              <a:t>Современное по</a:t>
            </a:r>
            <a:endParaRPr lang="ru-RU" b="1" cap="all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3408" y="5836444"/>
            <a:ext cx="390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Lato"/>
              </a:rPr>
              <a:t>ИНДИВИДУАЛЬНЫЙ ПОДХОД</a:t>
            </a:r>
            <a:endParaRPr lang="ru-RU" b="1" cap="all" dirty="0">
              <a:solidFill>
                <a:schemeClr val="bg1"/>
              </a:solidFill>
              <a:latin typeface="Lato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" y="1832736"/>
            <a:ext cx="1660049" cy="16600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6" y="4176423"/>
            <a:ext cx="1392488" cy="13924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73" y="4272102"/>
            <a:ext cx="1302618" cy="13026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44" y="1963717"/>
            <a:ext cx="1302081" cy="14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45" b="44"/>
          <a:stretch/>
        </p:blipFill>
        <p:spPr>
          <a:xfrm>
            <a:off x="-25942" y="0"/>
            <a:ext cx="9625555" cy="7202466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45161" y="3861696"/>
            <a:ext cx="37352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A5A50"/>
                </a:solidFill>
                <a:latin typeface="Lato"/>
              </a:rPr>
              <a:t>Мы сбалансировано подходим к профессиональному обслуживанию холодильной техники клиента. Планирование, определение стоимости работ, монтаж и обязательства по текущему обслуживанию рассматриваются в комплексе.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675214" y="3605688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27956" y="958247"/>
            <a:ext cx="4056063" cy="224676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Установка, </a:t>
            </a:r>
            <a:endParaRPr lang="en-US" sz="2800" b="1" dirty="0" smtClean="0">
              <a:solidFill>
                <a:srgbClr val="4D897D"/>
              </a:solidFill>
              <a:latin typeface="Lato"/>
            </a:endParaRPr>
          </a:p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ремонт </a:t>
            </a:r>
            <a:endParaRPr lang="en-US" sz="2800" b="1" dirty="0" smtClean="0">
              <a:solidFill>
                <a:srgbClr val="4D897D"/>
              </a:solidFill>
              <a:latin typeface="Lato"/>
            </a:endParaRPr>
          </a:p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и </a:t>
            </a:r>
            <a:r>
              <a:rPr lang="ru-RU" sz="2800" b="1" dirty="0">
                <a:solidFill>
                  <a:srgbClr val="4D897D"/>
                </a:solidFill>
                <a:latin typeface="Lato"/>
              </a:rPr>
              <a:t>обслуживание холодильного </a:t>
            </a:r>
            <a:endParaRPr lang="en-US" sz="2800" b="1" dirty="0" smtClean="0">
              <a:solidFill>
                <a:srgbClr val="4D897D"/>
              </a:solidFill>
              <a:latin typeface="Lato"/>
            </a:endParaRPr>
          </a:p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оборудования</a:t>
            </a:r>
            <a:endParaRPr lang="ru-RU" sz="2800" b="1" dirty="0">
              <a:solidFill>
                <a:srgbClr val="4D897D"/>
              </a:solidFill>
              <a:latin typeface="Lato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75214" y="5654547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8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9012" b="5667"/>
          <a:stretch/>
        </p:blipFill>
        <p:spPr>
          <a:xfrm flipH="1">
            <a:off x="-1" y="0"/>
            <a:ext cx="9588499" cy="7188200"/>
          </a:xfrm>
          <a:prstGeom prst="rect">
            <a:avLst/>
          </a:prstGeom>
        </p:spPr>
      </p:pic>
      <p:sp>
        <p:nvSpPr>
          <p:cNvPr id="10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6485" y="2080458"/>
            <a:ext cx="3875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Аварийный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и текущий ремонт электрооборудования, замена ламп, светильников, стартеров. ЭПРА, ПРА и </a:t>
            </a:r>
            <a:r>
              <a:rPr lang="ru-RU" sz="1400" dirty="0" err="1">
                <a:solidFill>
                  <a:srgbClr val="5A5A50"/>
                </a:solidFill>
                <a:latin typeface="Lato"/>
              </a:rPr>
              <a:t>электроустановочных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 изделий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.</a:t>
            </a: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Проверка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электрощитов, приборов учета, плановое и профилактическое обслуживание электропроводки и электроприборов.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Обслуживание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электротехнического оборудования (замена электрических ламп, патронов, розеток, выключателей, электрической проводки, замена или ремонт осветительной аппаратуры, автоматов, профилактический осмотр 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электрооборудования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от ВРУ до потребителя нагрузки).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91772" y="197222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00344" y="588713"/>
            <a:ext cx="4056063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D897D"/>
                </a:solidFill>
                <a:latin typeface="Lato"/>
              </a:rPr>
              <a:t>Система электроснабжения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40643" y="635637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8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718" r="21931" b="848"/>
          <a:stretch/>
        </p:blipFill>
        <p:spPr>
          <a:xfrm>
            <a:off x="2" y="726"/>
            <a:ext cx="9598486" cy="7158445"/>
          </a:xfrm>
          <a:prstGeom prst="rect">
            <a:avLst/>
          </a:prstGeom>
        </p:spPr>
      </p:pic>
      <p:sp>
        <p:nvSpPr>
          <p:cNvPr id="10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6484" y="2080458"/>
            <a:ext cx="396992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Контроль и проверка систем кондиционирования, отопления и вентиляции, проведение сезонных ТО и регламентных работ по обслуживанию внутренних и внешних блоков 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кондиционеров, </a:t>
            </a:r>
          </a:p>
          <a:p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ККБ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приточных систем 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вентиляции</a:t>
            </a:r>
            <a:endParaRPr lang="ru-RU" sz="1400" dirty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Плановое и аварийное обслуживание технологической вытяжной системы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(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для предприятий питания и пищевых производств)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Чистка и замена 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фильтров</a:t>
            </a: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Ремонт оборудования вентиляции и кондиционирования, промышленного и бытового назначения.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91772" y="197222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00344" y="271213"/>
            <a:ext cx="4056063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D897D"/>
                </a:solidFill>
                <a:latin typeface="Lato"/>
              </a:rPr>
              <a:t>Отопление, Вентиляция и </a:t>
            </a:r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Кондиционирование</a:t>
            </a:r>
            <a:endParaRPr lang="ru-RU" sz="2800" b="1" dirty="0">
              <a:solidFill>
                <a:srgbClr val="4D897D"/>
              </a:solidFill>
              <a:latin typeface="Lato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40643" y="635637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2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/>
          <a:stretch/>
        </p:blipFill>
        <p:spPr>
          <a:xfrm flipH="1">
            <a:off x="-2" y="0"/>
            <a:ext cx="9601201" cy="7214992"/>
          </a:xfrm>
          <a:prstGeom prst="rect">
            <a:avLst/>
          </a:prstGeom>
        </p:spPr>
      </p:pic>
      <p:sp>
        <p:nvSpPr>
          <p:cNvPr id="10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6484" y="2080458"/>
            <a:ext cx="396992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Контроль и проверка работоспособности и нормального функционирования  систем отопления и канализации.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Аварийный и текущий ремонт систем отопления и канализации (локализация и устранение неисправности собственными силами, а так же с привлечением специализированных служб).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Прочистка и промывка систем канализации</a:t>
            </a: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Обслуживание сантехнического оборудования (замена вентилей, кранов, гофр, армированных шлангов, прокладок, запорных арматур, частичный ремонт системы водоснабжения, канализации, профилактический осмотр сантехнического оборудования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)</a:t>
            </a:r>
            <a:endParaRPr lang="ru-RU" sz="1400" dirty="0">
              <a:solidFill>
                <a:srgbClr val="5A5A50"/>
              </a:solidFill>
              <a:latin typeface="Lato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91772" y="197222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00344" y="271213"/>
            <a:ext cx="4056063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D897D"/>
                </a:solidFill>
                <a:latin typeface="Lato"/>
              </a:rPr>
              <a:t>Водоснабжение и водоотведение</a:t>
            </a:r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/</a:t>
            </a:r>
          </a:p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канализация</a:t>
            </a:r>
            <a:endParaRPr lang="ru-RU" sz="2800" b="1" dirty="0">
              <a:solidFill>
                <a:srgbClr val="4D897D"/>
              </a:solidFill>
              <a:latin typeface="Lato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40643" y="635637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0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176" r="3654" b="-176"/>
          <a:stretch/>
        </p:blipFill>
        <p:spPr>
          <a:xfrm flipH="1">
            <a:off x="0" y="-12700"/>
            <a:ext cx="9599613" cy="7212013"/>
          </a:xfrm>
          <a:prstGeom prst="rect">
            <a:avLst/>
          </a:prstGeom>
        </p:spPr>
      </p:pic>
      <p:sp>
        <p:nvSpPr>
          <p:cNvPr id="10" name="Прямоугольник 8"/>
          <p:cNvSpPr/>
          <p:nvPr/>
        </p:nvSpPr>
        <p:spPr>
          <a:xfrm>
            <a:off x="5308600" y="-12700"/>
            <a:ext cx="4291012" cy="7227692"/>
          </a:xfrm>
          <a:custGeom>
            <a:avLst/>
            <a:gdLst>
              <a:gd name="connsiteX0" fmla="*/ 0 w 5641388"/>
              <a:gd name="connsiteY0" fmla="*/ 0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0 w 5641388"/>
              <a:gd name="connsiteY4" fmla="*/ 0 h 7227518"/>
              <a:gd name="connsiteX0" fmla="*/ 3382027 w 5641388"/>
              <a:gd name="connsiteY0" fmla="*/ 12526 h 7227518"/>
              <a:gd name="connsiteX1" fmla="*/ 5641388 w 5641388"/>
              <a:gd name="connsiteY1" fmla="*/ 0 h 7227518"/>
              <a:gd name="connsiteX2" fmla="*/ 5641388 w 5641388"/>
              <a:gd name="connsiteY2" fmla="*/ 7227518 h 7227518"/>
              <a:gd name="connsiteX3" fmla="*/ 0 w 5641388"/>
              <a:gd name="connsiteY3" fmla="*/ 7227518 h 7227518"/>
              <a:gd name="connsiteX4" fmla="*/ 3382027 w 5641388"/>
              <a:gd name="connsiteY4" fmla="*/ 12526 h 7227518"/>
              <a:gd name="connsiteX0" fmla="*/ 0 w 5662961"/>
              <a:gd name="connsiteY0" fmla="*/ 0 h 7227692"/>
              <a:gd name="connsiteX1" fmla="*/ 5662961 w 5662961"/>
              <a:gd name="connsiteY1" fmla="*/ 174 h 7227692"/>
              <a:gd name="connsiteX2" fmla="*/ 5662961 w 5662961"/>
              <a:gd name="connsiteY2" fmla="*/ 7227692 h 7227692"/>
              <a:gd name="connsiteX3" fmla="*/ 21573 w 5662961"/>
              <a:gd name="connsiteY3" fmla="*/ 7227692 h 7227692"/>
              <a:gd name="connsiteX4" fmla="*/ 0 w 5662961"/>
              <a:gd name="connsiteY4" fmla="*/ 0 h 72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961" h="7227692">
                <a:moveTo>
                  <a:pt x="0" y="0"/>
                </a:moveTo>
                <a:lnTo>
                  <a:pt x="5662961" y="174"/>
                </a:lnTo>
                <a:lnTo>
                  <a:pt x="5662961" y="7227692"/>
                </a:lnTo>
                <a:lnTo>
                  <a:pt x="21573" y="72276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6484" y="2296358"/>
            <a:ext cx="396992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Текущий ремонт ограждающих конструкций  и элементов дизайна.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Проведение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косметического ремонта.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r>
              <a:rPr lang="ru-RU" sz="1400" b="1" dirty="0">
                <a:solidFill>
                  <a:srgbClr val="5A5A50"/>
                </a:solidFill>
                <a:latin typeface="Lato"/>
              </a:rPr>
              <a:t>Прочее</a:t>
            </a:r>
            <a:r>
              <a:rPr lang="ru-RU" sz="1400" b="1" dirty="0" smtClean="0">
                <a:solidFill>
                  <a:srgbClr val="5A5A50"/>
                </a:solidFill>
                <a:latin typeface="Lato"/>
              </a:rPr>
              <a:t>:</a:t>
            </a:r>
          </a:p>
          <a:p>
            <a:endParaRPr lang="ru-RU" sz="1400" b="1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Мелкий ремонт торгового оборудования. </a:t>
            </a:r>
            <a:endParaRPr lang="ru-RU" sz="1400" dirty="0" smtClean="0">
              <a:solidFill>
                <a:srgbClr val="5A5A50"/>
              </a:solidFill>
              <a:latin typeface="Lato"/>
            </a:endParaRP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 smtClean="0">
                <a:solidFill>
                  <a:srgbClr val="5A5A50"/>
                </a:solidFill>
                <a:latin typeface="Lato"/>
              </a:rPr>
              <a:t>Проведение </a:t>
            </a:r>
            <a:r>
              <a:rPr lang="ru-RU" sz="1400" dirty="0">
                <a:solidFill>
                  <a:srgbClr val="5A5A50"/>
                </a:solidFill>
                <a:latin typeface="Lato"/>
              </a:rPr>
              <a:t>ТО (чистка, смазка и протяжка) и текущий ремонт автоматических ворот, дверей, замков, доводчиков, окон и фурнитуры</a:t>
            </a:r>
            <a:r>
              <a:rPr lang="ru-RU" sz="1400" dirty="0" smtClean="0">
                <a:solidFill>
                  <a:srgbClr val="5A5A50"/>
                </a:solidFill>
                <a:latin typeface="Lato"/>
              </a:rPr>
              <a:t>.</a:t>
            </a: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  <a:p>
            <a:r>
              <a:rPr lang="ru-RU" sz="1400" dirty="0">
                <a:solidFill>
                  <a:srgbClr val="5A5A50"/>
                </a:solidFill>
                <a:latin typeface="Lato"/>
              </a:rPr>
              <a:t>Слесарные работы (замена и ремонт замков, личинок, дверных доводчиков, ролл- ставен, регулировка дверных петель)</a:t>
            </a:r>
          </a:p>
          <a:p>
            <a:endParaRPr lang="ru-RU" sz="1400" dirty="0">
              <a:solidFill>
                <a:srgbClr val="5A5A50"/>
              </a:solidFill>
              <a:latin typeface="Lato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591772" y="218812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00344" y="73221"/>
            <a:ext cx="4056063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Строительно-монтажные/</a:t>
            </a:r>
          </a:p>
          <a:p>
            <a:pPr algn="ctr"/>
            <a:r>
              <a:rPr lang="ru-RU" sz="2800" b="1" dirty="0" smtClean="0">
                <a:solidFill>
                  <a:srgbClr val="4D897D"/>
                </a:solidFill>
                <a:latin typeface="Lato"/>
              </a:rPr>
              <a:t>общестроительные </a:t>
            </a:r>
            <a:r>
              <a:rPr lang="ru-RU" sz="2800" b="1" dirty="0">
                <a:solidFill>
                  <a:srgbClr val="4D897D"/>
                </a:solidFill>
                <a:latin typeface="Lato"/>
              </a:rPr>
              <a:t>работы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40643" y="6521470"/>
            <a:ext cx="1724667" cy="7736"/>
          </a:xfrm>
          <a:prstGeom prst="line">
            <a:avLst/>
          </a:prstGeom>
          <a:ln w="19050">
            <a:solidFill>
              <a:srgbClr val="4D8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2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4806</TotalTime>
  <Words>407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Шилкина Екатерина Васильевна</dc:creator>
  <cp:lastModifiedBy>Черных Оксана Валерьевна</cp:lastModifiedBy>
  <cp:revision>32</cp:revision>
  <cp:lastPrinted>2017-11-14T16:34:07Z</cp:lastPrinted>
  <dcterms:created xsi:type="dcterms:W3CDTF">2017-05-17T07:59:36Z</dcterms:created>
  <dcterms:modified xsi:type="dcterms:W3CDTF">2017-11-14T16:34:12Z</dcterms:modified>
</cp:coreProperties>
</file>